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4" r:id="rId1"/>
  </p:sldMasterIdLst>
  <p:sldIdLst>
    <p:sldId id="256" r:id="rId2"/>
    <p:sldId id="257" r:id="rId3"/>
    <p:sldId id="269" r:id="rId4"/>
    <p:sldId id="259" r:id="rId5"/>
    <p:sldId id="261" r:id="rId6"/>
    <p:sldId id="263" r:id="rId7"/>
    <p:sldId id="262" r:id="rId8"/>
    <p:sldId id="260" r:id="rId9"/>
    <p:sldId id="264" r:id="rId10"/>
    <p:sldId id="265" r:id="rId11"/>
    <p:sldId id="267" r:id="rId12"/>
    <p:sldId id="268" r:id="rId13"/>
    <p:sldId id="266" r:id="rId14"/>
    <p:sldId id="271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nali" initials="M" lastIdx="1" clrIdx="0">
    <p:extLst>
      <p:ext uri="{19B8F6BF-5375-455C-9EA6-DF929625EA0E}">
        <p15:presenceInfo xmlns:p15="http://schemas.microsoft.com/office/powerpoint/2012/main" userId="Monal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DA44BE-5EA0-40A3-8E5E-AB496B41DFC2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A0463D92-A64B-4883-8AE8-9F95D93F9640}">
      <dgm:prSet/>
      <dgm:spPr/>
      <dgm:t>
        <a:bodyPr/>
        <a:lstStyle/>
        <a:p>
          <a:r>
            <a:rPr lang="en-US" b="0" i="0" dirty="0"/>
            <a:t>Aim: Produce Movies that earn highest Revenue, Rating and </a:t>
          </a:r>
          <a:r>
            <a:rPr lang="en-IN" b="0" i="0" dirty="0"/>
            <a:t>Metascore.</a:t>
          </a:r>
          <a:endParaRPr lang="en-IN" dirty="0"/>
        </a:p>
      </dgm:t>
    </dgm:pt>
    <dgm:pt modelId="{D90E26DC-D14C-424B-A343-9D628E0449E9}" type="parTrans" cxnId="{DD711A8F-5D84-45BF-B99D-1DFAD4D9AD93}">
      <dgm:prSet/>
      <dgm:spPr/>
      <dgm:t>
        <a:bodyPr/>
        <a:lstStyle/>
        <a:p>
          <a:endParaRPr lang="en-IN"/>
        </a:p>
      </dgm:t>
    </dgm:pt>
    <dgm:pt modelId="{787E570E-D093-4DB5-BD72-849723867A35}" type="sibTrans" cxnId="{DD711A8F-5D84-45BF-B99D-1DFAD4D9AD93}">
      <dgm:prSet/>
      <dgm:spPr/>
      <dgm:t>
        <a:bodyPr/>
        <a:lstStyle/>
        <a:p>
          <a:endParaRPr lang="en-IN"/>
        </a:p>
      </dgm:t>
    </dgm:pt>
    <dgm:pt modelId="{D867CCED-4F75-47CD-8511-7EA05E8065F0}">
      <dgm:prSet/>
      <dgm:spPr/>
      <dgm:t>
        <a:bodyPr/>
        <a:lstStyle/>
        <a:p>
          <a:r>
            <a:rPr lang="en-US" b="0" i="0" dirty="0"/>
            <a:t>Need : Find out characteristics of movies that earn highest Revenue, Rating and </a:t>
          </a:r>
          <a:r>
            <a:rPr lang="en-IN" b="0" i="0" dirty="0"/>
            <a:t>Metascore.</a:t>
          </a:r>
          <a:endParaRPr lang="en-IN" dirty="0"/>
        </a:p>
      </dgm:t>
    </dgm:pt>
    <dgm:pt modelId="{9CEA2EF3-6730-4A96-B53A-3B049F65FA00}" type="parTrans" cxnId="{212108FB-F2F5-407C-B245-47C9CB9B364E}">
      <dgm:prSet/>
      <dgm:spPr/>
      <dgm:t>
        <a:bodyPr/>
        <a:lstStyle/>
        <a:p>
          <a:endParaRPr lang="en-IN"/>
        </a:p>
      </dgm:t>
    </dgm:pt>
    <dgm:pt modelId="{05709678-D562-4600-BA9B-0C4E2D65C2E2}" type="sibTrans" cxnId="{212108FB-F2F5-407C-B245-47C9CB9B364E}">
      <dgm:prSet/>
      <dgm:spPr/>
      <dgm:t>
        <a:bodyPr/>
        <a:lstStyle/>
        <a:p>
          <a:endParaRPr lang="en-IN"/>
        </a:p>
      </dgm:t>
    </dgm:pt>
    <dgm:pt modelId="{5AA0AC38-61E1-4DEA-A00B-BEEC88E58C06}" type="pres">
      <dgm:prSet presAssocID="{CFDA44BE-5EA0-40A3-8E5E-AB496B41DFC2}" presName="Name0" presStyleCnt="0">
        <dgm:presLayoutVars>
          <dgm:dir/>
          <dgm:resizeHandles val="exact"/>
        </dgm:presLayoutVars>
      </dgm:prSet>
      <dgm:spPr/>
    </dgm:pt>
    <dgm:pt modelId="{00D4BEC4-13F1-4BC2-B6F4-B69E4153B3C0}" type="pres">
      <dgm:prSet presAssocID="{CFDA44BE-5EA0-40A3-8E5E-AB496B41DFC2}" presName="arrow" presStyleLbl="bgShp" presStyleIdx="0" presStyleCnt="1"/>
      <dgm:spPr/>
    </dgm:pt>
    <dgm:pt modelId="{99592F0C-49D3-4073-889A-E5D104E41CF9}" type="pres">
      <dgm:prSet presAssocID="{CFDA44BE-5EA0-40A3-8E5E-AB496B41DFC2}" presName="points" presStyleCnt="0"/>
      <dgm:spPr/>
    </dgm:pt>
    <dgm:pt modelId="{9ECE8093-832B-40BC-BDC6-231F943D1FAB}" type="pres">
      <dgm:prSet presAssocID="{A0463D92-A64B-4883-8AE8-9F95D93F9640}" presName="compositeA" presStyleCnt="0"/>
      <dgm:spPr/>
    </dgm:pt>
    <dgm:pt modelId="{7CC94903-C81D-487F-9651-A31D300859EF}" type="pres">
      <dgm:prSet presAssocID="{A0463D92-A64B-4883-8AE8-9F95D93F9640}" presName="textA" presStyleLbl="revTx" presStyleIdx="0" presStyleCnt="2">
        <dgm:presLayoutVars>
          <dgm:bulletEnabled val="1"/>
        </dgm:presLayoutVars>
      </dgm:prSet>
      <dgm:spPr/>
    </dgm:pt>
    <dgm:pt modelId="{DD1CB9C9-A4EB-456A-B5A5-F49A64181F52}" type="pres">
      <dgm:prSet presAssocID="{A0463D92-A64B-4883-8AE8-9F95D93F9640}" presName="circleA" presStyleLbl="node1" presStyleIdx="0" presStyleCnt="2"/>
      <dgm:spPr/>
    </dgm:pt>
    <dgm:pt modelId="{746D9E53-FB02-4A02-93B7-A0A2EABD56FF}" type="pres">
      <dgm:prSet presAssocID="{A0463D92-A64B-4883-8AE8-9F95D93F9640}" presName="spaceA" presStyleCnt="0"/>
      <dgm:spPr/>
    </dgm:pt>
    <dgm:pt modelId="{023FDD88-3F20-4F66-8485-AB6AAE6FEB6C}" type="pres">
      <dgm:prSet presAssocID="{787E570E-D093-4DB5-BD72-849723867A35}" presName="space" presStyleCnt="0"/>
      <dgm:spPr/>
    </dgm:pt>
    <dgm:pt modelId="{E3271AD3-1F9A-49FF-9FE7-8AE1F7A405B0}" type="pres">
      <dgm:prSet presAssocID="{D867CCED-4F75-47CD-8511-7EA05E8065F0}" presName="compositeB" presStyleCnt="0"/>
      <dgm:spPr/>
    </dgm:pt>
    <dgm:pt modelId="{4DDF256B-2C6A-4CCE-AB65-3B1C5BBBEDA6}" type="pres">
      <dgm:prSet presAssocID="{D867CCED-4F75-47CD-8511-7EA05E8065F0}" presName="textB" presStyleLbl="revTx" presStyleIdx="1" presStyleCnt="2">
        <dgm:presLayoutVars>
          <dgm:bulletEnabled val="1"/>
        </dgm:presLayoutVars>
      </dgm:prSet>
      <dgm:spPr/>
    </dgm:pt>
    <dgm:pt modelId="{C89A10E5-8B49-4E0E-A393-154F9E0C51C4}" type="pres">
      <dgm:prSet presAssocID="{D867CCED-4F75-47CD-8511-7EA05E8065F0}" presName="circleB" presStyleLbl="node1" presStyleIdx="1" presStyleCnt="2"/>
      <dgm:spPr/>
    </dgm:pt>
    <dgm:pt modelId="{A7818C81-F22B-4B45-B5CD-4C4FCC9D2588}" type="pres">
      <dgm:prSet presAssocID="{D867CCED-4F75-47CD-8511-7EA05E8065F0}" presName="spaceB" presStyleCnt="0"/>
      <dgm:spPr/>
    </dgm:pt>
  </dgm:ptLst>
  <dgm:cxnLst>
    <dgm:cxn modelId="{4C4A501A-33F6-4285-980C-9C0FA335EE2A}" type="presOf" srcId="{A0463D92-A64B-4883-8AE8-9F95D93F9640}" destId="{7CC94903-C81D-487F-9651-A31D300859EF}" srcOrd="0" destOrd="0" presId="urn:microsoft.com/office/officeart/2005/8/layout/hProcess11"/>
    <dgm:cxn modelId="{DD711A8F-5D84-45BF-B99D-1DFAD4D9AD93}" srcId="{CFDA44BE-5EA0-40A3-8E5E-AB496B41DFC2}" destId="{A0463D92-A64B-4883-8AE8-9F95D93F9640}" srcOrd="0" destOrd="0" parTransId="{D90E26DC-D14C-424B-A343-9D628E0449E9}" sibTransId="{787E570E-D093-4DB5-BD72-849723867A35}"/>
    <dgm:cxn modelId="{3F012DC5-DC6F-41B4-9310-7E9BA430644E}" type="presOf" srcId="{D867CCED-4F75-47CD-8511-7EA05E8065F0}" destId="{4DDF256B-2C6A-4CCE-AB65-3B1C5BBBEDA6}" srcOrd="0" destOrd="0" presId="urn:microsoft.com/office/officeart/2005/8/layout/hProcess11"/>
    <dgm:cxn modelId="{AD5911F1-ADBF-42FC-82E0-FA6D96120817}" type="presOf" srcId="{CFDA44BE-5EA0-40A3-8E5E-AB496B41DFC2}" destId="{5AA0AC38-61E1-4DEA-A00B-BEEC88E58C06}" srcOrd="0" destOrd="0" presId="urn:microsoft.com/office/officeart/2005/8/layout/hProcess11"/>
    <dgm:cxn modelId="{212108FB-F2F5-407C-B245-47C9CB9B364E}" srcId="{CFDA44BE-5EA0-40A3-8E5E-AB496B41DFC2}" destId="{D867CCED-4F75-47CD-8511-7EA05E8065F0}" srcOrd="1" destOrd="0" parTransId="{9CEA2EF3-6730-4A96-B53A-3B049F65FA00}" sibTransId="{05709678-D562-4600-BA9B-0C4E2D65C2E2}"/>
    <dgm:cxn modelId="{76B10F62-14EE-4682-822F-81401A1E4BA6}" type="presParOf" srcId="{5AA0AC38-61E1-4DEA-A00B-BEEC88E58C06}" destId="{00D4BEC4-13F1-4BC2-B6F4-B69E4153B3C0}" srcOrd="0" destOrd="0" presId="urn:microsoft.com/office/officeart/2005/8/layout/hProcess11"/>
    <dgm:cxn modelId="{7E23EB20-5DD8-41E3-90AD-3334FE66F816}" type="presParOf" srcId="{5AA0AC38-61E1-4DEA-A00B-BEEC88E58C06}" destId="{99592F0C-49D3-4073-889A-E5D104E41CF9}" srcOrd="1" destOrd="0" presId="urn:microsoft.com/office/officeart/2005/8/layout/hProcess11"/>
    <dgm:cxn modelId="{831E6DCB-B7D3-424F-9A44-F1D7203E3A22}" type="presParOf" srcId="{99592F0C-49D3-4073-889A-E5D104E41CF9}" destId="{9ECE8093-832B-40BC-BDC6-231F943D1FAB}" srcOrd="0" destOrd="0" presId="urn:microsoft.com/office/officeart/2005/8/layout/hProcess11"/>
    <dgm:cxn modelId="{3A1D77C7-3CBA-43A2-8AB9-76CE98082F01}" type="presParOf" srcId="{9ECE8093-832B-40BC-BDC6-231F943D1FAB}" destId="{7CC94903-C81D-487F-9651-A31D300859EF}" srcOrd="0" destOrd="0" presId="urn:microsoft.com/office/officeart/2005/8/layout/hProcess11"/>
    <dgm:cxn modelId="{BFBE875B-23D4-4D3D-AABF-74C5A4722732}" type="presParOf" srcId="{9ECE8093-832B-40BC-BDC6-231F943D1FAB}" destId="{DD1CB9C9-A4EB-456A-B5A5-F49A64181F52}" srcOrd="1" destOrd="0" presId="urn:microsoft.com/office/officeart/2005/8/layout/hProcess11"/>
    <dgm:cxn modelId="{3CF39F2A-686A-4900-8157-761D0C8C20D6}" type="presParOf" srcId="{9ECE8093-832B-40BC-BDC6-231F943D1FAB}" destId="{746D9E53-FB02-4A02-93B7-A0A2EABD56FF}" srcOrd="2" destOrd="0" presId="urn:microsoft.com/office/officeart/2005/8/layout/hProcess11"/>
    <dgm:cxn modelId="{0B20321C-B7E1-4A45-A84A-FE3B85BE273D}" type="presParOf" srcId="{99592F0C-49D3-4073-889A-E5D104E41CF9}" destId="{023FDD88-3F20-4F66-8485-AB6AAE6FEB6C}" srcOrd="1" destOrd="0" presId="urn:microsoft.com/office/officeart/2005/8/layout/hProcess11"/>
    <dgm:cxn modelId="{F7B54455-05FE-4CEF-8DF5-DF339C2187EB}" type="presParOf" srcId="{99592F0C-49D3-4073-889A-E5D104E41CF9}" destId="{E3271AD3-1F9A-49FF-9FE7-8AE1F7A405B0}" srcOrd="2" destOrd="0" presId="urn:microsoft.com/office/officeart/2005/8/layout/hProcess11"/>
    <dgm:cxn modelId="{35B2DF8A-1E58-4635-B29B-08674CA3ABC5}" type="presParOf" srcId="{E3271AD3-1F9A-49FF-9FE7-8AE1F7A405B0}" destId="{4DDF256B-2C6A-4CCE-AB65-3B1C5BBBEDA6}" srcOrd="0" destOrd="0" presId="urn:microsoft.com/office/officeart/2005/8/layout/hProcess11"/>
    <dgm:cxn modelId="{43C1B83A-5521-46ED-804C-0EBA2A0B3620}" type="presParOf" srcId="{E3271AD3-1F9A-49FF-9FE7-8AE1F7A405B0}" destId="{C89A10E5-8B49-4E0E-A393-154F9E0C51C4}" srcOrd="1" destOrd="0" presId="urn:microsoft.com/office/officeart/2005/8/layout/hProcess11"/>
    <dgm:cxn modelId="{5E37FE4D-491F-4381-B210-C4EF37CC947F}" type="presParOf" srcId="{E3271AD3-1F9A-49FF-9FE7-8AE1F7A405B0}" destId="{A7818C81-F22B-4B45-B5CD-4C4FCC9D2588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18B376C-89C2-41E3-9D5F-3A39E1838F2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0D551259-971E-44DA-A982-974D945FE2E0}">
      <dgm:prSet phldrT="[Text]"/>
      <dgm:spPr/>
      <dgm:t>
        <a:bodyPr/>
        <a:lstStyle/>
        <a:p>
          <a:r>
            <a:rPr lang="en-IN" dirty="0"/>
            <a:t>Importing Packages</a:t>
          </a:r>
        </a:p>
      </dgm:t>
    </dgm:pt>
    <dgm:pt modelId="{E2698E30-F06D-4FD7-8E74-DE97A54D4E94}" type="parTrans" cxnId="{19FCE98E-9105-4DFF-BBB3-744975B62CF5}">
      <dgm:prSet/>
      <dgm:spPr/>
      <dgm:t>
        <a:bodyPr/>
        <a:lstStyle/>
        <a:p>
          <a:endParaRPr lang="en-IN"/>
        </a:p>
      </dgm:t>
    </dgm:pt>
    <dgm:pt modelId="{A430DA54-4871-494B-A48B-7BB279B163AF}" type="sibTrans" cxnId="{19FCE98E-9105-4DFF-BBB3-744975B62CF5}">
      <dgm:prSet/>
      <dgm:spPr/>
      <dgm:t>
        <a:bodyPr/>
        <a:lstStyle/>
        <a:p>
          <a:endParaRPr lang="en-IN"/>
        </a:p>
      </dgm:t>
    </dgm:pt>
    <dgm:pt modelId="{43C1C960-7CA7-4EAF-AA83-FACF2A2E91B0}">
      <dgm:prSet phldrT="[Text]"/>
      <dgm:spPr/>
      <dgm:t>
        <a:bodyPr/>
        <a:lstStyle/>
        <a:p>
          <a:r>
            <a:rPr lang="en-IN" dirty="0"/>
            <a:t>import pandas as pd</a:t>
          </a:r>
        </a:p>
      </dgm:t>
    </dgm:pt>
    <dgm:pt modelId="{43F3841F-1551-45FC-BD43-5A13BAF72872}" type="parTrans" cxnId="{E647CDFF-B323-4788-8C01-03ED90AAE41A}">
      <dgm:prSet/>
      <dgm:spPr/>
      <dgm:t>
        <a:bodyPr/>
        <a:lstStyle/>
        <a:p>
          <a:endParaRPr lang="en-IN"/>
        </a:p>
      </dgm:t>
    </dgm:pt>
    <dgm:pt modelId="{209AD509-95C1-47CA-A2E6-0817F54ECE0D}" type="sibTrans" cxnId="{E647CDFF-B323-4788-8C01-03ED90AAE41A}">
      <dgm:prSet/>
      <dgm:spPr/>
      <dgm:t>
        <a:bodyPr/>
        <a:lstStyle/>
        <a:p>
          <a:endParaRPr lang="en-IN"/>
        </a:p>
      </dgm:t>
    </dgm:pt>
    <dgm:pt modelId="{409EFACE-D1EA-41E6-8ADC-C9891EE1CCDC}">
      <dgm:prSet phldrT="[Text]"/>
      <dgm:spPr/>
      <dgm:t>
        <a:bodyPr/>
        <a:lstStyle/>
        <a:p>
          <a:r>
            <a:rPr lang="en-IN" dirty="0"/>
            <a:t>df=pd. Read _csv ('https://raw.githubusercontent.com/insaid2018/Term-1/master/Data/Projects/1000%20movies%20data.csv')</a:t>
          </a:r>
        </a:p>
      </dgm:t>
    </dgm:pt>
    <dgm:pt modelId="{7A4C73A0-F28A-4C76-A4A6-6F731BC3AE8C}" type="parTrans" cxnId="{E6E7129E-EBA9-4FF8-AECE-7B7239E53638}">
      <dgm:prSet/>
      <dgm:spPr/>
      <dgm:t>
        <a:bodyPr/>
        <a:lstStyle/>
        <a:p>
          <a:endParaRPr lang="en-IN"/>
        </a:p>
      </dgm:t>
    </dgm:pt>
    <dgm:pt modelId="{166AFDD2-7F69-49AB-80B5-F90687B82B50}" type="sibTrans" cxnId="{E6E7129E-EBA9-4FF8-AECE-7B7239E53638}">
      <dgm:prSet/>
      <dgm:spPr/>
      <dgm:t>
        <a:bodyPr/>
        <a:lstStyle/>
        <a:p>
          <a:endParaRPr lang="en-IN"/>
        </a:p>
      </dgm:t>
    </dgm:pt>
    <dgm:pt modelId="{B7BE4D21-CE5C-454C-B942-66E3985E1FBC}">
      <dgm:prSet phldrT="[Text]"/>
      <dgm:spPr/>
      <dgm:t>
        <a:bodyPr/>
        <a:lstStyle/>
        <a:p>
          <a:r>
            <a:rPr lang="en-IN" dirty="0"/>
            <a:t>Loaded data from GitHub</a:t>
          </a:r>
        </a:p>
      </dgm:t>
    </dgm:pt>
    <dgm:pt modelId="{6B008158-BCBA-4DC4-A462-F42065C4D0E1}" type="sibTrans" cxnId="{76575C28-33FE-410C-ACBE-0150330C2FCD}">
      <dgm:prSet/>
      <dgm:spPr/>
      <dgm:t>
        <a:bodyPr/>
        <a:lstStyle/>
        <a:p>
          <a:endParaRPr lang="en-IN"/>
        </a:p>
      </dgm:t>
    </dgm:pt>
    <dgm:pt modelId="{4E830E88-7FAB-4FEC-B78C-0BF197BC8434}" type="parTrans" cxnId="{76575C28-33FE-410C-ACBE-0150330C2FCD}">
      <dgm:prSet/>
      <dgm:spPr/>
      <dgm:t>
        <a:bodyPr/>
        <a:lstStyle/>
        <a:p>
          <a:endParaRPr lang="en-IN"/>
        </a:p>
      </dgm:t>
    </dgm:pt>
    <dgm:pt modelId="{6C735A41-7563-458D-A5A2-DF2894F8B428}">
      <dgm:prSet/>
      <dgm:spPr/>
      <dgm:t>
        <a:bodyPr/>
        <a:lstStyle/>
        <a:p>
          <a:r>
            <a:rPr lang="en-IN"/>
            <a:t>import matplotlib .pyplot as plt</a:t>
          </a:r>
          <a:endParaRPr lang="en-IN" dirty="0"/>
        </a:p>
      </dgm:t>
    </dgm:pt>
    <dgm:pt modelId="{7ABBBC37-8E75-49D5-AA3E-9D1057B8021B}" type="parTrans" cxnId="{0117F22F-27C9-40F0-A07D-9F456848174E}">
      <dgm:prSet/>
      <dgm:spPr/>
      <dgm:t>
        <a:bodyPr/>
        <a:lstStyle/>
        <a:p>
          <a:endParaRPr lang="en-IN"/>
        </a:p>
      </dgm:t>
    </dgm:pt>
    <dgm:pt modelId="{2EBCA830-565A-405C-9BB6-FE40E35343AE}" type="sibTrans" cxnId="{0117F22F-27C9-40F0-A07D-9F456848174E}">
      <dgm:prSet/>
      <dgm:spPr/>
      <dgm:t>
        <a:bodyPr/>
        <a:lstStyle/>
        <a:p>
          <a:endParaRPr lang="en-IN"/>
        </a:p>
      </dgm:t>
    </dgm:pt>
    <dgm:pt modelId="{EFFF23A4-612C-498E-A0D0-52A27EC4A94C}">
      <dgm:prSet/>
      <dgm:spPr/>
      <dgm:t>
        <a:bodyPr/>
        <a:lstStyle/>
        <a:p>
          <a:r>
            <a:rPr lang="en-IN" dirty="0"/>
            <a:t>import seaborn as sns</a:t>
          </a:r>
        </a:p>
      </dgm:t>
    </dgm:pt>
    <dgm:pt modelId="{A23E33BD-2674-4FD5-AAB2-3129EFE8E0DF}" type="parTrans" cxnId="{1F234208-CD39-4C9A-B3DF-8C021FFB3AFC}">
      <dgm:prSet/>
      <dgm:spPr/>
      <dgm:t>
        <a:bodyPr/>
        <a:lstStyle/>
        <a:p>
          <a:endParaRPr lang="en-IN"/>
        </a:p>
      </dgm:t>
    </dgm:pt>
    <dgm:pt modelId="{F2B13FAD-5587-4456-8192-204E35FEE581}" type="sibTrans" cxnId="{1F234208-CD39-4C9A-B3DF-8C021FFB3AFC}">
      <dgm:prSet/>
      <dgm:spPr/>
      <dgm:t>
        <a:bodyPr/>
        <a:lstStyle/>
        <a:p>
          <a:endParaRPr lang="en-IN"/>
        </a:p>
      </dgm:t>
    </dgm:pt>
    <dgm:pt modelId="{D75CDA4F-9F5E-4E59-B22F-99332282F583}">
      <dgm:prSet/>
      <dgm:spPr/>
      <dgm:t>
        <a:bodyPr/>
        <a:lstStyle/>
        <a:p>
          <a:r>
            <a:rPr lang="en-IN" dirty="0"/>
            <a:t>import num py as np</a:t>
          </a:r>
        </a:p>
      </dgm:t>
    </dgm:pt>
    <dgm:pt modelId="{49FC2C6D-0345-4B54-B45C-051E5E565D49}" type="parTrans" cxnId="{5EB965B8-310F-44D6-9D59-E1A11DD49B89}">
      <dgm:prSet/>
      <dgm:spPr/>
      <dgm:t>
        <a:bodyPr/>
        <a:lstStyle/>
        <a:p>
          <a:endParaRPr lang="en-IN"/>
        </a:p>
      </dgm:t>
    </dgm:pt>
    <dgm:pt modelId="{36171F71-FC9C-4BBB-95FB-580F0634F651}" type="sibTrans" cxnId="{5EB965B8-310F-44D6-9D59-E1A11DD49B89}">
      <dgm:prSet/>
      <dgm:spPr/>
      <dgm:t>
        <a:bodyPr/>
        <a:lstStyle/>
        <a:p>
          <a:endParaRPr lang="en-IN"/>
        </a:p>
      </dgm:t>
    </dgm:pt>
    <dgm:pt modelId="{723B879A-A19A-4570-8B64-C3D088A6F4B9}">
      <dgm:prSet/>
      <dgm:spPr/>
      <dgm:t>
        <a:bodyPr/>
        <a:lstStyle/>
        <a:p>
          <a:r>
            <a:rPr lang="en-IN" dirty="0"/>
            <a:t>%matplotlib inline</a:t>
          </a:r>
        </a:p>
      </dgm:t>
    </dgm:pt>
    <dgm:pt modelId="{4A25DA5B-7C13-4E8C-8368-256BC66E6676}" type="parTrans" cxnId="{2C75BA48-2C0A-444C-89C7-9D98CE65143E}">
      <dgm:prSet/>
      <dgm:spPr/>
      <dgm:t>
        <a:bodyPr/>
        <a:lstStyle/>
        <a:p>
          <a:endParaRPr lang="en-IN"/>
        </a:p>
      </dgm:t>
    </dgm:pt>
    <dgm:pt modelId="{5E1435FE-B709-4BC8-943A-4F6396D5EB1B}" type="sibTrans" cxnId="{2C75BA48-2C0A-444C-89C7-9D98CE65143E}">
      <dgm:prSet/>
      <dgm:spPr/>
      <dgm:t>
        <a:bodyPr/>
        <a:lstStyle/>
        <a:p>
          <a:endParaRPr lang="en-IN"/>
        </a:p>
      </dgm:t>
    </dgm:pt>
    <dgm:pt modelId="{B7A3D64E-9C5E-42B4-8A65-CBCDC40BAF80}">
      <dgm:prSet/>
      <dgm:spPr/>
      <dgm:t>
        <a:bodyPr/>
        <a:lstStyle/>
        <a:p>
          <a:r>
            <a:rPr lang="en-IN"/>
            <a:t>import warnings</a:t>
          </a:r>
          <a:endParaRPr lang="en-IN" dirty="0"/>
        </a:p>
      </dgm:t>
    </dgm:pt>
    <dgm:pt modelId="{5C805626-3587-4E4C-A9EB-030EE76809C3}" type="parTrans" cxnId="{14B9BEEC-D664-4BAB-89F8-CF79B27B9F00}">
      <dgm:prSet/>
      <dgm:spPr/>
      <dgm:t>
        <a:bodyPr/>
        <a:lstStyle/>
        <a:p>
          <a:endParaRPr lang="en-IN"/>
        </a:p>
      </dgm:t>
    </dgm:pt>
    <dgm:pt modelId="{FB53E75A-74A7-4B75-9346-F6D5EC46A2A6}" type="sibTrans" cxnId="{14B9BEEC-D664-4BAB-89F8-CF79B27B9F00}">
      <dgm:prSet/>
      <dgm:spPr/>
      <dgm:t>
        <a:bodyPr/>
        <a:lstStyle/>
        <a:p>
          <a:endParaRPr lang="en-IN"/>
        </a:p>
      </dgm:t>
    </dgm:pt>
    <dgm:pt modelId="{7043280E-B1BC-44E1-9F16-A1D8AD873EFA}">
      <dgm:prSet/>
      <dgm:spPr/>
      <dgm:t>
        <a:bodyPr/>
        <a:lstStyle/>
        <a:p>
          <a:r>
            <a:rPr lang="en-IN" dirty="0"/>
            <a:t>Warnings .filter warnings('ignore')</a:t>
          </a:r>
        </a:p>
      </dgm:t>
    </dgm:pt>
    <dgm:pt modelId="{E4036B7E-3854-475C-9857-E78F8556937D}" type="parTrans" cxnId="{AB18A528-C476-4F30-BB0E-8A358A82C5E2}">
      <dgm:prSet/>
      <dgm:spPr/>
      <dgm:t>
        <a:bodyPr/>
        <a:lstStyle/>
        <a:p>
          <a:endParaRPr lang="en-IN"/>
        </a:p>
      </dgm:t>
    </dgm:pt>
    <dgm:pt modelId="{3C3593B8-C722-4677-BEB9-FBCDAD9D9912}" type="sibTrans" cxnId="{AB18A528-C476-4F30-BB0E-8A358A82C5E2}">
      <dgm:prSet/>
      <dgm:spPr/>
      <dgm:t>
        <a:bodyPr/>
        <a:lstStyle/>
        <a:p>
          <a:endParaRPr lang="en-IN"/>
        </a:p>
      </dgm:t>
    </dgm:pt>
    <dgm:pt modelId="{4E0F3DEF-F8DE-45C0-954C-09EA9C3DD8C7}" type="pres">
      <dgm:prSet presAssocID="{718B376C-89C2-41E3-9D5F-3A39E1838F21}" presName="linear" presStyleCnt="0">
        <dgm:presLayoutVars>
          <dgm:animLvl val="lvl"/>
          <dgm:resizeHandles val="exact"/>
        </dgm:presLayoutVars>
      </dgm:prSet>
      <dgm:spPr/>
    </dgm:pt>
    <dgm:pt modelId="{A222C10E-4F8C-4139-932F-C78FF1988643}" type="pres">
      <dgm:prSet presAssocID="{0D551259-971E-44DA-A982-974D945FE2E0}" presName="parentText" presStyleLbl="node1" presStyleIdx="0" presStyleCnt="2" custLinFactNeighborX="1522" custLinFactNeighborY="336">
        <dgm:presLayoutVars>
          <dgm:chMax val="0"/>
          <dgm:bulletEnabled val="1"/>
        </dgm:presLayoutVars>
      </dgm:prSet>
      <dgm:spPr/>
    </dgm:pt>
    <dgm:pt modelId="{FE5F1F70-B8C5-49F5-9055-9C190B8082C8}" type="pres">
      <dgm:prSet presAssocID="{0D551259-971E-44DA-A982-974D945FE2E0}" presName="childText" presStyleLbl="revTx" presStyleIdx="0" presStyleCnt="2">
        <dgm:presLayoutVars>
          <dgm:bulletEnabled val="1"/>
        </dgm:presLayoutVars>
      </dgm:prSet>
      <dgm:spPr/>
    </dgm:pt>
    <dgm:pt modelId="{73A70A10-0C86-429D-A9C2-FF4426B5A5EC}" type="pres">
      <dgm:prSet presAssocID="{B7BE4D21-CE5C-454C-B942-66E3985E1FBC}" presName="parentText" presStyleLbl="node1" presStyleIdx="1" presStyleCnt="2" custLinFactNeighborX="66">
        <dgm:presLayoutVars>
          <dgm:chMax val="0"/>
          <dgm:bulletEnabled val="1"/>
        </dgm:presLayoutVars>
      </dgm:prSet>
      <dgm:spPr/>
    </dgm:pt>
    <dgm:pt modelId="{7B0D39CA-F7E4-4FF5-B935-BA6B3E094B20}" type="pres">
      <dgm:prSet presAssocID="{B7BE4D21-CE5C-454C-B942-66E3985E1FBC}" presName="childText" presStyleLbl="revTx" presStyleIdx="1" presStyleCnt="2" custScaleY="174441">
        <dgm:presLayoutVars>
          <dgm:bulletEnabled val="1"/>
        </dgm:presLayoutVars>
      </dgm:prSet>
      <dgm:spPr/>
    </dgm:pt>
  </dgm:ptLst>
  <dgm:cxnLst>
    <dgm:cxn modelId="{1F234208-CD39-4C9A-B3DF-8C021FFB3AFC}" srcId="{0D551259-971E-44DA-A982-974D945FE2E0}" destId="{EFFF23A4-612C-498E-A0D0-52A27EC4A94C}" srcOrd="2" destOrd="0" parTransId="{A23E33BD-2674-4FD5-AAB2-3129EFE8E0DF}" sibTransId="{F2B13FAD-5587-4456-8192-204E35FEE581}"/>
    <dgm:cxn modelId="{76575C28-33FE-410C-ACBE-0150330C2FCD}" srcId="{718B376C-89C2-41E3-9D5F-3A39E1838F21}" destId="{B7BE4D21-CE5C-454C-B942-66E3985E1FBC}" srcOrd="1" destOrd="0" parTransId="{4E830E88-7FAB-4FEC-B78C-0BF197BC8434}" sibTransId="{6B008158-BCBA-4DC4-A462-F42065C4D0E1}"/>
    <dgm:cxn modelId="{AB18A528-C476-4F30-BB0E-8A358A82C5E2}" srcId="{0D551259-971E-44DA-A982-974D945FE2E0}" destId="{7043280E-B1BC-44E1-9F16-A1D8AD873EFA}" srcOrd="6" destOrd="0" parTransId="{E4036B7E-3854-475C-9857-E78F8556937D}" sibTransId="{3C3593B8-C722-4677-BEB9-FBCDAD9D9912}"/>
    <dgm:cxn modelId="{1BF1C72C-BE10-45E3-B2E6-657610F2C38C}" type="presOf" srcId="{B7A3D64E-9C5E-42B4-8A65-CBCDC40BAF80}" destId="{FE5F1F70-B8C5-49F5-9055-9C190B8082C8}" srcOrd="0" destOrd="5" presId="urn:microsoft.com/office/officeart/2005/8/layout/vList2"/>
    <dgm:cxn modelId="{0117F22F-27C9-40F0-A07D-9F456848174E}" srcId="{0D551259-971E-44DA-A982-974D945FE2E0}" destId="{6C735A41-7563-458D-A5A2-DF2894F8B428}" srcOrd="1" destOrd="0" parTransId="{7ABBBC37-8E75-49D5-AA3E-9D1057B8021B}" sibTransId="{2EBCA830-565A-405C-9BB6-FE40E35343AE}"/>
    <dgm:cxn modelId="{F2592A63-74C5-4919-A260-2C7EC712253E}" type="presOf" srcId="{43C1C960-7CA7-4EAF-AA83-FACF2A2E91B0}" destId="{FE5F1F70-B8C5-49F5-9055-9C190B8082C8}" srcOrd="0" destOrd="0" presId="urn:microsoft.com/office/officeart/2005/8/layout/vList2"/>
    <dgm:cxn modelId="{060A7963-F881-4544-8557-4E501C316F6C}" type="presOf" srcId="{B7BE4D21-CE5C-454C-B942-66E3985E1FBC}" destId="{73A70A10-0C86-429D-A9C2-FF4426B5A5EC}" srcOrd="0" destOrd="0" presId="urn:microsoft.com/office/officeart/2005/8/layout/vList2"/>
    <dgm:cxn modelId="{A2DDA965-22B2-4E53-99AB-835C50C753D1}" type="presOf" srcId="{718B376C-89C2-41E3-9D5F-3A39E1838F21}" destId="{4E0F3DEF-F8DE-45C0-954C-09EA9C3DD8C7}" srcOrd="0" destOrd="0" presId="urn:microsoft.com/office/officeart/2005/8/layout/vList2"/>
    <dgm:cxn modelId="{2C75BA48-2C0A-444C-89C7-9D98CE65143E}" srcId="{0D551259-971E-44DA-A982-974D945FE2E0}" destId="{723B879A-A19A-4570-8B64-C3D088A6F4B9}" srcOrd="4" destOrd="0" parTransId="{4A25DA5B-7C13-4E8C-8368-256BC66E6676}" sibTransId="{5E1435FE-B709-4BC8-943A-4F6396D5EB1B}"/>
    <dgm:cxn modelId="{81832758-9872-48B3-972E-BBDD7C48EFE9}" type="presOf" srcId="{723B879A-A19A-4570-8B64-C3D088A6F4B9}" destId="{FE5F1F70-B8C5-49F5-9055-9C190B8082C8}" srcOrd="0" destOrd="4" presId="urn:microsoft.com/office/officeart/2005/8/layout/vList2"/>
    <dgm:cxn modelId="{19FCE98E-9105-4DFF-BBB3-744975B62CF5}" srcId="{718B376C-89C2-41E3-9D5F-3A39E1838F21}" destId="{0D551259-971E-44DA-A982-974D945FE2E0}" srcOrd="0" destOrd="0" parTransId="{E2698E30-F06D-4FD7-8E74-DE97A54D4E94}" sibTransId="{A430DA54-4871-494B-A48B-7BB279B163AF}"/>
    <dgm:cxn modelId="{E6E7129E-EBA9-4FF8-AECE-7B7239E53638}" srcId="{B7BE4D21-CE5C-454C-B942-66E3985E1FBC}" destId="{409EFACE-D1EA-41E6-8ADC-C9891EE1CCDC}" srcOrd="0" destOrd="0" parTransId="{7A4C73A0-F28A-4C76-A4A6-6F731BC3AE8C}" sibTransId="{166AFDD2-7F69-49AB-80B5-F90687B82B50}"/>
    <dgm:cxn modelId="{136873B4-7A8B-4FD7-A462-4E45D3D6F5A9}" type="presOf" srcId="{EFFF23A4-612C-498E-A0D0-52A27EC4A94C}" destId="{FE5F1F70-B8C5-49F5-9055-9C190B8082C8}" srcOrd="0" destOrd="2" presId="urn:microsoft.com/office/officeart/2005/8/layout/vList2"/>
    <dgm:cxn modelId="{5EB965B8-310F-44D6-9D59-E1A11DD49B89}" srcId="{0D551259-971E-44DA-A982-974D945FE2E0}" destId="{D75CDA4F-9F5E-4E59-B22F-99332282F583}" srcOrd="3" destOrd="0" parTransId="{49FC2C6D-0345-4B54-B45C-051E5E565D49}" sibTransId="{36171F71-FC9C-4BBB-95FB-580F0634F651}"/>
    <dgm:cxn modelId="{B005CCC5-6F33-499A-B102-CDA57BA187DA}" type="presOf" srcId="{409EFACE-D1EA-41E6-8ADC-C9891EE1CCDC}" destId="{7B0D39CA-F7E4-4FF5-B935-BA6B3E094B20}" srcOrd="0" destOrd="0" presId="urn:microsoft.com/office/officeart/2005/8/layout/vList2"/>
    <dgm:cxn modelId="{3AF80ECB-A94B-4A0A-85F1-EFF8F5430076}" type="presOf" srcId="{0D551259-971E-44DA-A982-974D945FE2E0}" destId="{A222C10E-4F8C-4139-932F-C78FF1988643}" srcOrd="0" destOrd="0" presId="urn:microsoft.com/office/officeart/2005/8/layout/vList2"/>
    <dgm:cxn modelId="{B5585FD1-5CF3-43E2-B3D6-228A6F87D523}" type="presOf" srcId="{7043280E-B1BC-44E1-9F16-A1D8AD873EFA}" destId="{FE5F1F70-B8C5-49F5-9055-9C190B8082C8}" srcOrd="0" destOrd="6" presId="urn:microsoft.com/office/officeart/2005/8/layout/vList2"/>
    <dgm:cxn modelId="{C505D6E6-D7A0-4944-AA7C-2A002967AA82}" type="presOf" srcId="{D75CDA4F-9F5E-4E59-B22F-99332282F583}" destId="{FE5F1F70-B8C5-49F5-9055-9C190B8082C8}" srcOrd="0" destOrd="3" presId="urn:microsoft.com/office/officeart/2005/8/layout/vList2"/>
    <dgm:cxn modelId="{14B9BEEC-D664-4BAB-89F8-CF79B27B9F00}" srcId="{0D551259-971E-44DA-A982-974D945FE2E0}" destId="{B7A3D64E-9C5E-42B4-8A65-CBCDC40BAF80}" srcOrd="5" destOrd="0" parTransId="{5C805626-3587-4E4C-A9EB-030EE76809C3}" sibTransId="{FB53E75A-74A7-4B75-9346-F6D5EC46A2A6}"/>
    <dgm:cxn modelId="{62FA40F8-BB1E-4121-B898-03FE0623531E}" type="presOf" srcId="{6C735A41-7563-458D-A5A2-DF2894F8B428}" destId="{FE5F1F70-B8C5-49F5-9055-9C190B8082C8}" srcOrd="0" destOrd="1" presId="urn:microsoft.com/office/officeart/2005/8/layout/vList2"/>
    <dgm:cxn modelId="{E647CDFF-B323-4788-8C01-03ED90AAE41A}" srcId="{0D551259-971E-44DA-A982-974D945FE2E0}" destId="{43C1C960-7CA7-4EAF-AA83-FACF2A2E91B0}" srcOrd="0" destOrd="0" parTransId="{43F3841F-1551-45FC-BD43-5A13BAF72872}" sibTransId="{209AD509-95C1-47CA-A2E6-0817F54ECE0D}"/>
    <dgm:cxn modelId="{A0611113-D818-435E-8E9B-50495DC28807}" type="presParOf" srcId="{4E0F3DEF-F8DE-45C0-954C-09EA9C3DD8C7}" destId="{A222C10E-4F8C-4139-932F-C78FF1988643}" srcOrd="0" destOrd="0" presId="urn:microsoft.com/office/officeart/2005/8/layout/vList2"/>
    <dgm:cxn modelId="{7ECBBD58-17CA-415B-B4B8-E91D058AFC66}" type="presParOf" srcId="{4E0F3DEF-F8DE-45C0-954C-09EA9C3DD8C7}" destId="{FE5F1F70-B8C5-49F5-9055-9C190B8082C8}" srcOrd="1" destOrd="0" presId="urn:microsoft.com/office/officeart/2005/8/layout/vList2"/>
    <dgm:cxn modelId="{5E263C1E-2565-463C-AC78-6340287D94CC}" type="presParOf" srcId="{4E0F3DEF-F8DE-45C0-954C-09EA9C3DD8C7}" destId="{73A70A10-0C86-429D-A9C2-FF4426B5A5EC}" srcOrd="2" destOrd="0" presId="urn:microsoft.com/office/officeart/2005/8/layout/vList2"/>
    <dgm:cxn modelId="{E790F463-D6FF-4B18-B590-D05B775D8417}" type="presParOf" srcId="{4E0F3DEF-F8DE-45C0-954C-09EA9C3DD8C7}" destId="{7B0D39CA-F7E4-4FF5-B935-BA6B3E094B20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D4BEC4-13F1-4BC2-B6F4-B69E4153B3C0}">
      <dsp:nvSpPr>
        <dsp:cNvPr id="0" name=""/>
        <dsp:cNvSpPr/>
      </dsp:nvSpPr>
      <dsp:spPr>
        <a:xfrm>
          <a:off x="0" y="1024890"/>
          <a:ext cx="8825659" cy="1366520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C94903-C81D-487F-9651-A31D300859EF}">
      <dsp:nvSpPr>
        <dsp:cNvPr id="0" name=""/>
        <dsp:cNvSpPr/>
      </dsp:nvSpPr>
      <dsp:spPr>
        <a:xfrm>
          <a:off x="96" y="0"/>
          <a:ext cx="3874584" cy="1366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Aim: Produce Movies that earn highest Revenue, Rating and </a:t>
          </a:r>
          <a:r>
            <a:rPr lang="en-IN" sz="1900" b="0" i="0" kern="1200" dirty="0"/>
            <a:t>Metascore.</a:t>
          </a:r>
          <a:endParaRPr lang="en-IN" sz="1900" kern="1200" dirty="0"/>
        </a:p>
      </dsp:txBody>
      <dsp:txXfrm>
        <a:off x="96" y="0"/>
        <a:ext cx="3874584" cy="1366520"/>
      </dsp:txXfrm>
    </dsp:sp>
    <dsp:sp modelId="{DD1CB9C9-A4EB-456A-B5A5-F49A64181F52}">
      <dsp:nvSpPr>
        <dsp:cNvPr id="0" name=""/>
        <dsp:cNvSpPr/>
      </dsp:nvSpPr>
      <dsp:spPr>
        <a:xfrm>
          <a:off x="1766574" y="1537335"/>
          <a:ext cx="341630" cy="3416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DF256B-2C6A-4CCE-AB65-3B1C5BBBEDA6}">
      <dsp:nvSpPr>
        <dsp:cNvPr id="0" name=""/>
        <dsp:cNvSpPr/>
      </dsp:nvSpPr>
      <dsp:spPr>
        <a:xfrm>
          <a:off x="4068411" y="2049780"/>
          <a:ext cx="3874584" cy="1366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Need : Find out characteristics of movies that earn highest Revenue, Rating and </a:t>
          </a:r>
          <a:r>
            <a:rPr lang="en-IN" sz="1900" b="0" i="0" kern="1200" dirty="0"/>
            <a:t>Metascore.</a:t>
          </a:r>
          <a:endParaRPr lang="en-IN" sz="1900" kern="1200" dirty="0"/>
        </a:p>
      </dsp:txBody>
      <dsp:txXfrm>
        <a:off x="4068411" y="2049780"/>
        <a:ext cx="3874584" cy="1366520"/>
      </dsp:txXfrm>
    </dsp:sp>
    <dsp:sp modelId="{C89A10E5-8B49-4E0E-A393-154F9E0C51C4}">
      <dsp:nvSpPr>
        <dsp:cNvPr id="0" name=""/>
        <dsp:cNvSpPr/>
      </dsp:nvSpPr>
      <dsp:spPr>
        <a:xfrm>
          <a:off x="5834888" y="1537335"/>
          <a:ext cx="341630" cy="34163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22C10E-4F8C-4139-932F-C78FF1988643}">
      <dsp:nvSpPr>
        <dsp:cNvPr id="0" name=""/>
        <dsp:cNvSpPr/>
      </dsp:nvSpPr>
      <dsp:spPr>
        <a:xfrm>
          <a:off x="0" y="86266"/>
          <a:ext cx="10564605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Importing Packages</a:t>
          </a:r>
        </a:p>
      </dsp:txBody>
      <dsp:txXfrm>
        <a:off x="25759" y="112025"/>
        <a:ext cx="10513087" cy="476152"/>
      </dsp:txXfrm>
    </dsp:sp>
    <dsp:sp modelId="{FE5F1F70-B8C5-49F5-9055-9C190B8082C8}">
      <dsp:nvSpPr>
        <dsp:cNvPr id="0" name=""/>
        <dsp:cNvSpPr/>
      </dsp:nvSpPr>
      <dsp:spPr>
        <a:xfrm>
          <a:off x="0" y="607203"/>
          <a:ext cx="10564605" cy="2003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5426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700" kern="1200" dirty="0"/>
            <a:t>import pandas as pd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700" kern="1200"/>
            <a:t>import matplotlib .pyplot as plt</a:t>
          </a:r>
          <a:endParaRPr lang="en-IN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700" kern="1200" dirty="0"/>
            <a:t>import seaborn as sns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700" kern="1200" dirty="0"/>
            <a:t>import num py as np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700" kern="1200" dirty="0"/>
            <a:t>%matplotlib inline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700" kern="1200"/>
            <a:t>import warnings</a:t>
          </a:r>
          <a:endParaRPr lang="en-IN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700" kern="1200" dirty="0"/>
            <a:t>Warnings .filter warnings('ignore')</a:t>
          </a:r>
        </a:p>
      </dsp:txBody>
      <dsp:txXfrm>
        <a:off x="0" y="607203"/>
        <a:ext cx="10564605" cy="2003760"/>
      </dsp:txXfrm>
    </dsp:sp>
    <dsp:sp modelId="{73A70A10-0C86-429D-A9C2-FF4426B5A5EC}">
      <dsp:nvSpPr>
        <dsp:cNvPr id="0" name=""/>
        <dsp:cNvSpPr/>
      </dsp:nvSpPr>
      <dsp:spPr>
        <a:xfrm>
          <a:off x="0" y="2610963"/>
          <a:ext cx="10564605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 dirty="0"/>
            <a:t>Loaded data from GitHub</a:t>
          </a:r>
        </a:p>
      </dsp:txBody>
      <dsp:txXfrm>
        <a:off x="25759" y="2636722"/>
        <a:ext cx="10513087" cy="476152"/>
      </dsp:txXfrm>
    </dsp:sp>
    <dsp:sp modelId="{7B0D39CA-F7E4-4FF5-B935-BA6B3E094B20}">
      <dsp:nvSpPr>
        <dsp:cNvPr id="0" name=""/>
        <dsp:cNvSpPr/>
      </dsp:nvSpPr>
      <dsp:spPr>
        <a:xfrm>
          <a:off x="0" y="3138633"/>
          <a:ext cx="10564605" cy="9135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5426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IN" sz="1700" kern="1200" dirty="0"/>
            <a:t>df=pd. Read _csv ('https://raw.githubusercontent.com/insaid2018/Term-1/master/Data/Projects/1000%20movies%20data.csv')</a:t>
          </a:r>
        </a:p>
      </dsp:txBody>
      <dsp:txXfrm>
        <a:off x="0" y="3138633"/>
        <a:ext cx="10564605" cy="9135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875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05287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34535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0286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50545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1499631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86911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5758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220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434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6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6142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548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098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533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975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494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11/27/2019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3351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2" r:id="rId8"/>
    <p:sldLayoutId id="2147483793" r:id="rId9"/>
    <p:sldLayoutId id="2147483794" r:id="rId10"/>
    <p:sldLayoutId id="2147483795" r:id="rId11"/>
    <p:sldLayoutId id="2147483796" r:id="rId12"/>
    <p:sldLayoutId id="2147483797" r:id="rId13"/>
    <p:sldLayoutId id="2147483798" r:id="rId14"/>
    <p:sldLayoutId id="2147483799" r:id="rId15"/>
    <p:sldLayoutId id="2147483800" r:id="rId16"/>
    <p:sldLayoutId id="214748380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759F77-D8CC-43AC-9062-359966A607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1616"/>
          <a:stretch/>
        </p:blipFill>
        <p:spPr>
          <a:xfrm>
            <a:off x="650039" y="787628"/>
            <a:ext cx="5186217" cy="5394062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7E330A20-D385-4AC5-9F56-7A5C6B734B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36256" y="333955"/>
            <a:ext cx="5956257" cy="5979381"/>
          </a:xfrm>
        </p:spPr>
        <p:txBody>
          <a:bodyPr/>
          <a:lstStyle/>
          <a:p>
            <a:pPr algn="ctr"/>
            <a:r>
              <a:rPr lang="en-IN" sz="4800" dirty="0"/>
              <a:t>Exploratory Data                             Analysis</a:t>
            </a:r>
            <a:br>
              <a:rPr lang="en-IN" sz="4800" dirty="0"/>
            </a:br>
            <a:r>
              <a:rPr lang="en-IN" sz="4800" dirty="0"/>
              <a:t> </a:t>
            </a:r>
            <a:r>
              <a:rPr lang="en-IN" sz="2800" dirty="0"/>
              <a:t>on</a:t>
            </a:r>
            <a:br>
              <a:rPr lang="en-IN" sz="3200" dirty="0"/>
            </a:br>
            <a:br>
              <a:rPr lang="en-IN" sz="3200" dirty="0"/>
            </a:br>
            <a:r>
              <a:rPr lang="en-IN" sz="3200" dirty="0"/>
              <a:t>    </a:t>
            </a:r>
            <a:r>
              <a:rPr lang="en-IN" sz="3600" dirty="0">
                <a:latin typeface="Arial Black" panose="020B0A04020102020204" pitchFamily="34" charset="0"/>
              </a:rPr>
              <a:t>1000 Movies Data</a:t>
            </a:r>
            <a:br>
              <a:rPr lang="en-IN" sz="3600" dirty="0">
                <a:latin typeface="Arial Black" panose="020B0A04020102020204" pitchFamily="34" charset="0"/>
              </a:rPr>
            </a:br>
            <a:r>
              <a:rPr lang="en-IN" sz="3600" dirty="0">
                <a:latin typeface="Arial Black" panose="020B0A04020102020204" pitchFamily="34" charset="0"/>
              </a:rPr>
              <a:t>                      </a:t>
            </a:r>
            <a:br>
              <a:rPr lang="en-IN" sz="3600" dirty="0">
                <a:latin typeface="Arial Black" panose="020B0A04020102020204" pitchFamily="34" charset="0"/>
              </a:rPr>
            </a:br>
            <a:br>
              <a:rPr lang="en-IN" sz="3600" dirty="0">
                <a:latin typeface="Arial Black" panose="020B0A04020102020204" pitchFamily="34" charset="0"/>
              </a:rPr>
            </a:br>
            <a:r>
              <a:rPr lang="en-IN" sz="3600" dirty="0">
                <a:latin typeface="Arial Black" panose="020B0A04020102020204" pitchFamily="34" charset="0"/>
              </a:rPr>
              <a:t>                   </a:t>
            </a:r>
            <a:r>
              <a:rPr lang="en-IN" sz="2000" dirty="0">
                <a:latin typeface="Arial Black" panose="020B0A04020102020204" pitchFamily="34" charset="0"/>
              </a:rPr>
              <a:t>By-Monali </a:t>
            </a:r>
            <a:r>
              <a:rPr lang="en-IN" sz="2000" dirty="0" err="1">
                <a:latin typeface="Arial Black" panose="020B0A04020102020204" pitchFamily="34" charset="0"/>
              </a:rPr>
              <a:t>Tatte</a:t>
            </a:r>
            <a:endParaRPr lang="en-IN" sz="2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83774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EB099-CCF1-4F11-95B8-209747FC4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2452" y="574394"/>
            <a:ext cx="10108340" cy="1400530"/>
          </a:xfrm>
        </p:spPr>
        <p:txBody>
          <a:bodyPr/>
          <a:lstStyle/>
          <a:p>
            <a:r>
              <a:rPr lang="en-US" sz="4000" dirty="0">
                <a:latin typeface="+mn-lt"/>
              </a:rPr>
              <a:t>Active Director V/S Average Revenue</a:t>
            </a:r>
            <a:endParaRPr lang="en-IN" sz="40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F32978-6870-44CD-B3A4-25A4B9523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B6AECDB-8A0D-4625-9E98-66622D7FCB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" y="2603500"/>
            <a:ext cx="10609272" cy="3988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91455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EC166-9619-4A50-9C6B-CD14626C5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1796" y="452718"/>
            <a:ext cx="8329038" cy="1400530"/>
          </a:xfrm>
        </p:spPr>
        <p:txBody>
          <a:bodyPr/>
          <a:lstStyle/>
          <a:p>
            <a:r>
              <a:rPr lang="en-US" sz="4000" dirty="0"/>
              <a:t>Active Director V/S Metascore</a:t>
            </a:r>
            <a:endParaRPr lang="en-IN" sz="4000"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6EB4241F-5695-4012-9CDA-85577CA7F5E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22" y="2412460"/>
            <a:ext cx="10834978" cy="3992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2639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A0221-FDC6-4630-A81C-0BFD9CB90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3004" y="973668"/>
            <a:ext cx="7523364" cy="706964"/>
          </a:xfrm>
        </p:spPr>
        <p:txBody>
          <a:bodyPr/>
          <a:lstStyle/>
          <a:p>
            <a:r>
              <a:rPr lang="en-US" sz="4000" dirty="0"/>
              <a:t>Active Director V/S Ratings</a:t>
            </a: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45124-3635-4008-8B37-2C286A25A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95DF9C10-6A6B-4893-8587-8F7FC66A2B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402732"/>
            <a:ext cx="10758791" cy="4212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2662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590D6-67BF-40FF-BBF1-5EA4CED91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000" dirty="0"/>
              <a:t>Relationship between Revenue</a:t>
            </a:r>
            <a:br>
              <a:rPr lang="en-IN" sz="4000" dirty="0"/>
            </a:br>
            <a:r>
              <a:rPr lang="en-IN" sz="4000" dirty="0"/>
              <a:t>Rating and Metascore of Movies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947EC-CB75-4298-81A0-5E2239E95C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B9F1279E-BFA5-407E-AB87-FF0DFBA96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660" y="2396557"/>
            <a:ext cx="10953344" cy="4134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11695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C5BED-D3A6-4832-A5C8-ED4B4AD28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0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D11B0-92AE-43B2-A2D7-C53F59775F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The movie industry is growing very fast. More movies are released year on year and the competition is very high and the revenue is distributed among many movies. </a:t>
            </a:r>
          </a:p>
          <a:p>
            <a:r>
              <a:rPr lang="en-IN" dirty="0"/>
              <a:t>It would not be a good idea to wait for that ONE BIG MOVIE like Avatar (by James Cameron) that brings highest Revenue, Rating and Metascore . So, produce more movies using the best features for reaping the maximum benefits.</a:t>
            </a:r>
          </a:p>
          <a:p>
            <a:r>
              <a:rPr lang="en-IN" dirty="0"/>
              <a:t>Those people who directs multiple moderately high budget movies. For instance, Christopher Nolan movies is certain to bring in more Revenue, Rating and Metascore.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49346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994BB-3914-4FF8-8A46-18B055FEF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6383" y="4031312"/>
            <a:ext cx="4516340" cy="22329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6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32025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637666-841E-4A17-BFDE-82062C32F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7186" y="882088"/>
            <a:ext cx="9404723" cy="1065982"/>
          </a:xfrm>
        </p:spPr>
        <p:txBody>
          <a:bodyPr/>
          <a:lstStyle/>
          <a:p>
            <a:r>
              <a:rPr lang="en-US" dirty="0">
                <a:latin typeface="+mn-lt"/>
              </a:rPr>
              <a:t>Problem Statement</a:t>
            </a:r>
            <a:endParaRPr lang="en-IN" dirty="0">
              <a:latin typeface="+mn-lt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179CF5F-30D8-4BAF-A407-C0A3BB6625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8758431"/>
              </p:ext>
            </p:extLst>
          </p:nvPr>
        </p:nvGraphicFramePr>
        <p:xfrm>
          <a:off x="1154954" y="2603500"/>
          <a:ext cx="8825659" cy="3416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980384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85369-8F55-46E5-B1E7-E2D04CBB0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852" y="973668"/>
            <a:ext cx="9089516" cy="706964"/>
          </a:xfrm>
        </p:spPr>
        <p:txBody>
          <a:bodyPr/>
          <a:lstStyle/>
          <a:p>
            <a:r>
              <a:rPr lang="en-IN" sz="4000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5C6DE-C7E1-4D4E-8C16-93204D6DF6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9945" y="2615979"/>
            <a:ext cx="9408312" cy="35052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Importing Packages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Loading data from GitHub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Pair plot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Heatmap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Industry growth Analysis of movies over 10 years of period by Revenue and Ratings.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Explored the impact of Director on a movie’s Revenue, Rating and Meta score.</a:t>
            </a:r>
            <a:endParaRPr lang="en-IN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Explored the correlation between Revenue, Rating and Meta score of Movies.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/>
              <a:t>Conclusion</a:t>
            </a: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06882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54218FA-5E9C-49AE-A485-30AFC779E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Getting started</a:t>
            </a:r>
          </a:p>
        </p:txBody>
      </p:sp>
      <p:graphicFrame>
        <p:nvGraphicFramePr>
          <p:cNvPr id="12" name="Content Placeholder 11">
            <a:extLst>
              <a:ext uri="{FF2B5EF4-FFF2-40B4-BE49-F238E27FC236}">
                <a16:creationId xmlns:a16="http://schemas.microsoft.com/office/drawing/2014/main" id="{136CF0A5-1E05-45D9-9690-58B6F5286D22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107505322"/>
              </p:ext>
            </p:extLst>
          </p:nvPr>
        </p:nvGraphicFramePr>
        <p:xfrm>
          <a:off x="813697" y="2438400"/>
          <a:ext cx="10564606" cy="41317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9113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5900C-6F09-4B44-A4A9-A6F290DB7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580" y="973668"/>
            <a:ext cx="9079788" cy="706964"/>
          </a:xfrm>
        </p:spPr>
        <p:txBody>
          <a:bodyPr/>
          <a:lstStyle/>
          <a:p>
            <a:r>
              <a:rPr lang="en-IN" sz="4000" dirty="0"/>
              <a:t>Pair plot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E7BD397-EC2F-44C1-9989-FF7D9F44394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9651" y="2286001"/>
            <a:ext cx="11112031" cy="4494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0818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F5DDB-A44B-49B2-98B1-AF0568394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124" y="965717"/>
            <a:ext cx="9099244" cy="706964"/>
          </a:xfrm>
        </p:spPr>
        <p:txBody>
          <a:bodyPr/>
          <a:lstStyle/>
          <a:p>
            <a:r>
              <a:rPr lang="en-IN" sz="4000" dirty="0"/>
              <a:t>Heatmap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37FE8675-F72D-49D1-8EBF-3D4761DE26F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9715" y="2386830"/>
            <a:ext cx="10694504" cy="4455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9284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1B082-25D9-403A-8139-06ACA1553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440323"/>
            <a:ext cx="9404723" cy="1400530"/>
          </a:xfrm>
        </p:spPr>
        <p:txBody>
          <a:bodyPr/>
          <a:lstStyle/>
          <a:p>
            <a:r>
              <a:rPr lang="en-US" sz="4000" dirty="0">
                <a:latin typeface="+mn-lt"/>
              </a:rPr>
              <a:t>Industry Growth Y-on-y V/S Movie Count</a:t>
            </a:r>
            <a:endParaRPr lang="en-IN" sz="40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E215C-D1DF-49D3-AA76-4673E609B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6F9DC00-B504-41E6-A93D-80292A55F4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835" y="2264768"/>
            <a:ext cx="11179534" cy="44163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668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A1D859-3D20-4E17-9EF7-9F528A45A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564204"/>
            <a:ext cx="8761413" cy="943583"/>
          </a:xfrm>
        </p:spPr>
        <p:txBody>
          <a:bodyPr>
            <a:normAutofit fontScale="90000"/>
          </a:bodyPr>
          <a:lstStyle/>
          <a:p>
            <a:br>
              <a:rPr lang="en-IN" b="1" dirty="0"/>
            </a:br>
            <a:r>
              <a:rPr lang="en-US" sz="4400" dirty="0">
                <a:latin typeface="+mn-lt"/>
              </a:rPr>
              <a:t>Industry Growth Y-on-y V/S Movie Revenue</a:t>
            </a:r>
            <a:endParaRPr lang="en-IN" sz="4400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7974B-1780-4328-9FA4-FE4B2D960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6C623F66-AF6E-4113-A0EE-2981B105A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540" y="2313830"/>
            <a:ext cx="11489634" cy="4091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9917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3F927-310A-4B87-89E4-EB7087657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574" y="476572"/>
            <a:ext cx="9178137" cy="1400530"/>
          </a:xfrm>
        </p:spPr>
        <p:txBody>
          <a:bodyPr/>
          <a:lstStyle/>
          <a:p>
            <a:r>
              <a:rPr lang="en-US" sz="4000" dirty="0">
                <a:latin typeface="+mn-lt"/>
              </a:rPr>
              <a:t>Industry Growth Y-on-y V/S Average</a:t>
            </a:r>
            <a:br>
              <a:rPr lang="en-US" sz="4000" dirty="0">
                <a:latin typeface="+mn-lt"/>
              </a:rPr>
            </a:br>
            <a:r>
              <a:rPr lang="en-US" sz="4000" dirty="0">
                <a:latin typeface="+mn-lt"/>
              </a:rPr>
              <a:t>Movie Rating</a:t>
            </a:r>
            <a:endParaRPr lang="en-IN" sz="4000" dirty="0">
              <a:latin typeface="+mn-lt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B58DDE9-F10B-429F-B1C7-9EF8A6587D7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74" y="2362045"/>
            <a:ext cx="10895233" cy="4027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17811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0</TotalTime>
  <Words>339</Words>
  <Application>Microsoft Office PowerPoint</Application>
  <PresentationFormat>Widescreen</PresentationFormat>
  <Paragraphs>38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Arial Black</vt:lpstr>
      <vt:lpstr>Century Gothic</vt:lpstr>
      <vt:lpstr>Wingdings</vt:lpstr>
      <vt:lpstr>Wingdings 3</vt:lpstr>
      <vt:lpstr>Ion Boardroom</vt:lpstr>
      <vt:lpstr>Exploratory Data                             Analysis  on      1000 Movies Data                                            By-Monali Tatte</vt:lpstr>
      <vt:lpstr>Problem Statement</vt:lpstr>
      <vt:lpstr>Agenda</vt:lpstr>
      <vt:lpstr>Getting started</vt:lpstr>
      <vt:lpstr>Pair plot</vt:lpstr>
      <vt:lpstr>Heatmap</vt:lpstr>
      <vt:lpstr>Industry Growth Y-on-y V/S Movie Count</vt:lpstr>
      <vt:lpstr> Industry Growth Y-on-y V/S Movie Revenue</vt:lpstr>
      <vt:lpstr>Industry Growth Y-on-y V/S Average Movie Rating</vt:lpstr>
      <vt:lpstr>Active Director V/S Average Revenue</vt:lpstr>
      <vt:lpstr>Active Director V/S Metascore</vt:lpstr>
      <vt:lpstr>Active Director V/S Ratings</vt:lpstr>
      <vt:lpstr>Relationship between Revenue Rating and Metascore of Movies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Monali</dc:creator>
  <cp:lastModifiedBy>Monali</cp:lastModifiedBy>
  <cp:revision>30</cp:revision>
  <dcterms:created xsi:type="dcterms:W3CDTF">2019-11-20T09:16:13Z</dcterms:created>
  <dcterms:modified xsi:type="dcterms:W3CDTF">2019-11-27T06:58:15Z</dcterms:modified>
</cp:coreProperties>
</file>

<file path=docProps/thumbnail.jpeg>
</file>